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54304B-811B-A26A-369F-BD9E85C70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741ED6E-A7EA-818C-67E8-C33ADAA3F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81C7C1-C226-DD62-B274-92A7FA58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834411-F6D2-32B4-E8E3-7E633000A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8CB379-B004-9A20-517D-1D1C053F3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67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7E223-6936-0AB0-115E-AEBFCFD41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0D7957-16AB-43BC-18FD-BFF77798F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D2391A-A611-8DC2-B08E-F10CFA15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8B675E-1886-FAEC-7E2F-88064827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709016-DFB4-F3AF-3CB5-F99A9DFB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02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97A007-8F0B-199D-BEC1-1215C0326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856A64-73F6-D5BC-67F6-629AB696D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CBF6AC-849B-EDC5-C5A8-FCD178BE5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B1C7A8-17B2-C2BE-7617-2739A7A2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D4A4A2-7F41-E066-F0AE-1D046B62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73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2ABCE7-B79B-5E8F-ADA1-4541CAAE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ADE471-4E2E-EA01-AEBA-14673F542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F5A285-4ABE-4E4E-6D8E-9DB327990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C48126-777C-233F-A221-25958DC0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A96D6A-5882-4062-A6BD-6985EBB1D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51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3785C-5F9B-D48E-7208-1D1DE92D2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8DF26F-B7B1-B382-4DA2-80E49D2E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0F4747-ECAF-C3CA-B1C1-7FE6F6FF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6B349B-DD5C-7A00-E0C7-206F2AFD7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12866C-321C-E439-6D77-9A50217B0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84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C413FD-40D5-A9B8-9201-3AFB6ED9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FC4114-3172-5857-07C7-6E0F39DAA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F4A16B-B657-0F46-6AFB-0B48938B8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639D6BD-DCA4-4233-28A4-21D87DDB2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590DD0-DE1A-9FD0-46D4-E75832A4A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695BCB-EB25-80C2-F93F-B26C68DB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94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41423B-BB24-55C2-AA98-32DBBB0D6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ABA1A0-7595-0574-AF99-AC1359BD1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5E9658-1D97-2B81-6890-26A68DF2A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8D91CDF-5AD4-F695-E5FE-FACAF31984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33A3A0-D84F-CA09-0A3B-756711782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396E7B7-EBC7-1299-9A81-72BD79842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6A7818F-F789-F392-8784-8824DF52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4409DF1-9FEC-FF3D-A0D5-5F01650E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86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F75818-18A8-E86E-FBD6-49A1FFB56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F2C3A6-2406-83B2-47AA-EB8D86CC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4D2874A-EC12-53F6-BEB5-2C1C83546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D1C84B2-D9A8-40CF-0023-9C9CFED7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07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A43BF03-2F70-FC68-FAC4-5AD7AEDE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B89BF89-BE54-6C7F-3177-594FAABC1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84D55D-AE3D-FED9-2F70-800DEB3EB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17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F502F5-73A7-E920-42DA-0C808761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7081E9-45D9-3846-F121-BF3A56340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D8E0CD1-BB12-4CD7-3248-3EBB01B40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79C79E-34D8-825B-4C93-FEB1F8AFD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D11C3D-8673-00A9-7B10-8D327698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70025D-4FCF-00DE-C25D-F02591D2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10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C27DB7-A9BD-5938-BA2A-2BA55536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64537B5-221A-0888-69F6-95464176F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ABEF19-EC65-93F7-E8B3-7B99EEDE7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2CB115-AD8D-AD84-8108-13E598305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10A4B68-2882-7548-45E8-2E2E2349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D548CB-F2F4-B4EB-A095-5A9DE65A7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64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FBA559A-DCD9-2983-9514-B143FA847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578258-1092-24CC-5CD4-613BC2663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17D0F5-09CF-709E-6281-4EEF95E01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019721-2EAE-4832-B21A-84DE4C5DA710}" type="datetimeFigureOut">
              <a:rPr lang="it-IT" smtClean="0"/>
              <a:t>13/09/2024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821587-3234-7D65-CB9C-57D8C7491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B0DAA2-BDCE-F1B7-BC07-B25CF226E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F1102-F22F-4B96-AAAC-AD3E073202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07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C556206A-C7EF-6353-FC68-6F5827385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732168"/>
              </p:ext>
            </p:extLst>
          </p:nvPr>
        </p:nvGraphicFramePr>
        <p:xfrm>
          <a:off x="3048000" y="2190750"/>
          <a:ext cx="5981698" cy="34320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09979">
                  <a:extLst>
                    <a:ext uri="{9D8B030D-6E8A-4147-A177-3AD203B41FA5}">
                      <a16:colId xmlns:a16="http://schemas.microsoft.com/office/drawing/2014/main" val="3711855632"/>
                    </a:ext>
                  </a:extLst>
                </a:gridCol>
                <a:gridCol w="647844">
                  <a:extLst>
                    <a:ext uri="{9D8B030D-6E8A-4147-A177-3AD203B41FA5}">
                      <a16:colId xmlns:a16="http://schemas.microsoft.com/office/drawing/2014/main" val="3436307255"/>
                    </a:ext>
                  </a:extLst>
                </a:gridCol>
                <a:gridCol w="732927">
                  <a:extLst>
                    <a:ext uri="{9D8B030D-6E8A-4147-A177-3AD203B41FA5}">
                      <a16:colId xmlns:a16="http://schemas.microsoft.com/office/drawing/2014/main" val="1909525264"/>
                    </a:ext>
                  </a:extLst>
                </a:gridCol>
                <a:gridCol w="1862592">
                  <a:extLst>
                    <a:ext uri="{9D8B030D-6E8A-4147-A177-3AD203B41FA5}">
                      <a16:colId xmlns:a16="http://schemas.microsoft.com/office/drawing/2014/main" val="3584370623"/>
                    </a:ext>
                  </a:extLst>
                </a:gridCol>
                <a:gridCol w="1041795">
                  <a:extLst>
                    <a:ext uri="{9D8B030D-6E8A-4147-A177-3AD203B41FA5}">
                      <a16:colId xmlns:a16="http://schemas.microsoft.com/office/drawing/2014/main" val="4212034241"/>
                    </a:ext>
                  </a:extLst>
                </a:gridCol>
                <a:gridCol w="886561">
                  <a:extLst>
                    <a:ext uri="{9D8B030D-6E8A-4147-A177-3AD203B41FA5}">
                      <a16:colId xmlns:a16="http://schemas.microsoft.com/office/drawing/2014/main" val="1236977419"/>
                    </a:ext>
                  </a:extLst>
                </a:gridCol>
              </a:tblGrid>
              <a:tr h="558536">
                <a:tc>
                  <a:txBody>
                    <a:bodyPr/>
                    <a:lstStyle/>
                    <a:p>
                      <a:pPr marL="81915" marR="6985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Marina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6200" marR="6477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Station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748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Depth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167640" marR="156845" algn="ctr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(m)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Coordinates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620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Temperature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83185" marR="73660" algn="ctr"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(C°)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Salinity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234634"/>
                  </a:ext>
                </a:extLst>
              </a:tr>
              <a:tr h="247986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295" marR="6477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30.950'N	16°24'.942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19.9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35.60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227665"/>
                  </a:ext>
                </a:extLst>
              </a:tr>
              <a:tr h="28989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295" marR="6477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8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30.951'N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25.072'E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17.8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36.06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354448"/>
                  </a:ext>
                </a:extLst>
              </a:tr>
              <a:tr h="290577">
                <a:tc>
                  <a:txBody>
                    <a:bodyPr/>
                    <a:lstStyle/>
                    <a:p>
                      <a:pPr marL="80010" marR="70485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Špinut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295" marR="6477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8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30.950'N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25.218'E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17.6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36.22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557553"/>
                  </a:ext>
                </a:extLst>
              </a:tr>
              <a:tr h="290577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295" marR="6477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90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30.899'N	16°</a:t>
                      </a:r>
                      <a:r>
                        <a:rPr lang="en-US" sz="11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25.176'E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19.9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35.42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754479"/>
                  </a:ext>
                </a:extLst>
              </a:tr>
              <a:tr h="31805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295" marR="6477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8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30.940'N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24.988'E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36.01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987122"/>
                  </a:ext>
                </a:extLst>
              </a:tr>
              <a:tr h="247986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930" marR="6477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30.009'N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32.041'E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35.48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416567"/>
                  </a:ext>
                </a:extLst>
              </a:tr>
              <a:tr h="28989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930" marR="6477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8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30.033'N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31.990'E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37.29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727423"/>
                  </a:ext>
                </a:extLst>
              </a:tr>
              <a:tr h="290577">
                <a:tc>
                  <a:txBody>
                    <a:bodyPr/>
                    <a:lstStyle/>
                    <a:p>
                      <a:pPr marL="81915" marR="70485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Strožanac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930" marR="6477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8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30.107'N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32.000'E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35.67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201622"/>
                  </a:ext>
                </a:extLst>
              </a:tr>
              <a:tr h="290577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930" marR="6477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90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30.081'N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31.997'E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36.91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119013"/>
                  </a:ext>
                </a:extLst>
              </a:tr>
              <a:tr h="317367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930" marR="6477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7640" marR="15621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285"/>
                        </a:spcBef>
                        <a:spcAft>
                          <a:spcPts val="0"/>
                        </a:spcAft>
                        <a:tabLst>
                          <a:tab pos="9175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30.118'N	16°</a:t>
                      </a:r>
                      <a:r>
                        <a:rPr lang="en-US" sz="1100" spc="-2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31.944'E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3185" marR="7366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9070" marR="170180" algn="ctr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35.81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063322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A1EEA793-1BD8-7AAC-71E6-310C1FCB2BC7}"/>
              </a:ext>
            </a:extLst>
          </p:cNvPr>
          <p:cNvSpPr txBox="1"/>
          <p:nvPr/>
        </p:nvSpPr>
        <p:spPr>
          <a:xfrm>
            <a:off x="2562225" y="956786"/>
            <a:ext cx="73247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82980" marR="1515110" algn="just">
              <a:spcAft>
                <a:spcPts val="27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Supplementary Table 1: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Depth, coordinates, and bottom seawater temperature and salinity</a:t>
            </a:r>
            <a:r>
              <a:rPr lang="en-US" spc="-2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recorded at</a:t>
            </a:r>
            <a:r>
              <a:rPr lang="en-US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sampling</a:t>
            </a:r>
            <a:r>
              <a:rPr lang="en-US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stations in</a:t>
            </a:r>
            <a:r>
              <a:rPr lang="en-US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each</a:t>
            </a:r>
            <a:r>
              <a:rPr lang="en-US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marina.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3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768159E5-629A-37CC-8028-EA64AD4E7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280230"/>
              </p:ext>
            </p:extLst>
          </p:nvPr>
        </p:nvGraphicFramePr>
        <p:xfrm>
          <a:off x="2828924" y="2751613"/>
          <a:ext cx="6715126" cy="274431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17217">
                  <a:extLst>
                    <a:ext uri="{9D8B030D-6E8A-4147-A177-3AD203B41FA5}">
                      <a16:colId xmlns:a16="http://schemas.microsoft.com/office/drawing/2014/main" val="216783782"/>
                    </a:ext>
                  </a:extLst>
                </a:gridCol>
                <a:gridCol w="581862">
                  <a:extLst>
                    <a:ext uri="{9D8B030D-6E8A-4147-A177-3AD203B41FA5}">
                      <a16:colId xmlns:a16="http://schemas.microsoft.com/office/drawing/2014/main" val="2461186667"/>
                    </a:ext>
                  </a:extLst>
                </a:gridCol>
                <a:gridCol w="586538">
                  <a:extLst>
                    <a:ext uri="{9D8B030D-6E8A-4147-A177-3AD203B41FA5}">
                      <a16:colId xmlns:a16="http://schemas.microsoft.com/office/drawing/2014/main" val="2376984491"/>
                    </a:ext>
                  </a:extLst>
                </a:gridCol>
                <a:gridCol w="583198">
                  <a:extLst>
                    <a:ext uri="{9D8B030D-6E8A-4147-A177-3AD203B41FA5}">
                      <a16:colId xmlns:a16="http://schemas.microsoft.com/office/drawing/2014/main" val="2763501591"/>
                    </a:ext>
                  </a:extLst>
                </a:gridCol>
                <a:gridCol w="528419">
                  <a:extLst>
                    <a:ext uri="{9D8B030D-6E8A-4147-A177-3AD203B41FA5}">
                      <a16:colId xmlns:a16="http://schemas.microsoft.com/office/drawing/2014/main" val="919931210"/>
                    </a:ext>
                  </a:extLst>
                </a:gridCol>
                <a:gridCol w="366085">
                  <a:extLst>
                    <a:ext uri="{9D8B030D-6E8A-4147-A177-3AD203B41FA5}">
                      <a16:colId xmlns:a16="http://schemas.microsoft.com/office/drawing/2014/main" val="4063059569"/>
                    </a:ext>
                  </a:extLst>
                </a:gridCol>
                <a:gridCol w="493013">
                  <a:extLst>
                    <a:ext uri="{9D8B030D-6E8A-4147-A177-3AD203B41FA5}">
                      <a16:colId xmlns:a16="http://schemas.microsoft.com/office/drawing/2014/main" val="1380769241"/>
                    </a:ext>
                  </a:extLst>
                </a:gridCol>
                <a:gridCol w="680063">
                  <a:extLst>
                    <a:ext uri="{9D8B030D-6E8A-4147-A177-3AD203B41FA5}">
                      <a16:colId xmlns:a16="http://schemas.microsoft.com/office/drawing/2014/main" val="2863696070"/>
                    </a:ext>
                  </a:extLst>
                </a:gridCol>
                <a:gridCol w="533763">
                  <a:extLst>
                    <a:ext uri="{9D8B030D-6E8A-4147-A177-3AD203B41FA5}">
                      <a16:colId xmlns:a16="http://schemas.microsoft.com/office/drawing/2014/main" val="2127506645"/>
                    </a:ext>
                  </a:extLst>
                </a:gridCol>
                <a:gridCol w="708121">
                  <a:extLst>
                    <a:ext uri="{9D8B030D-6E8A-4147-A177-3AD203B41FA5}">
                      <a16:colId xmlns:a16="http://schemas.microsoft.com/office/drawing/2014/main" val="173184699"/>
                    </a:ext>
                  </a:extLst>
                </a:gridCol>
                <a:gridCol w="736847">
                  <a:extLst>
                    <a:ext uri="{9D8B030D-6E8A-4147-A177-3AD203B41FA5}">
                      <a16:colId xmlns:a16="http://schemas.microsoft.com/office/drawing/2014/main" val="3435396098"/>
                    </a:ext>
                  </a:extLst>
                </a:gridCol>
              </a:tblGrid>
              <a:tr h="400502">
                <a:tc>
                  <a:txBody>
                    <a:bodyPr/>
                    <a:lstStyle/>
                    <a:p>
                      <a:pPr marL="67310" marR="57785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Marina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3975" marR="4445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Station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589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Sand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905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Silt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8105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Clay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71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Cd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795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Cr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668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Cu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785" marR="170180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Ni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1445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Pb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905" algn="ctr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Zn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182842"/>
                  </a:ext>
                </a:extLst>
              </a:tr>
              <a:tr h="208261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ts val="13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1452880" marR="1436370" algn="ctr">
                        <a:lnSpc>
                          <a:spcPts val="133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mg</a:t>
                      </a:r>
                      <a:r>
                        <a:rPr lang="en-US" sz="1100" b="1" spc="-5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kg</a:t>
                      </a:r>
                      <a:r>
                        <a:rPr lang="en-US" sz="11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285821"/>
                  </a:ext>
                </a:extLst>
              </a:tr>
              <a:tr h="22358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35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3017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61.8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24.2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76.1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253.4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49.2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28.6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146.2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700337"/>
                  </a:ext>
                </a:extLst>
              </a:tr>
              <a:tr h="21453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38.2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9540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15.8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63.0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92.1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42.4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23.4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105.7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196545"/>
                  </a:ext>
                </a:extLst>
              </a:tr>
              <a:tr h="214530">
                <a:tc>
                  <a:txBody>
                    <a:bodyPr/>
                    <a:lstStyle/>
                    <a:p>
                      <a:pPr marL="67310" marR="57785" algn="ctr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Špinut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98.8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90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810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35.8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272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26.5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858037"/>
                  </a:ext>
                </a:extLst>
              </a:tr>
              <a:tr h="215923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47.2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3017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36.4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84.7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922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8987.1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39.3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335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1597.3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90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4046.1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6487352"/>
                  </a:ext>
                </a:extLst>
              </a:tr>
              <a:tr h="200599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350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3017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57.6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lnSpc>
                          <a:spcPts val="12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94.6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lnSpc>
                          <a:spcPts val="12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173.0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12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54.5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lnSpc>
                          <a:spcPts val="12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34.5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lnSpc>
                          <a:spcPts val="12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145.0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559628"/>
                  </a:ext>
                </a:extLst>
              </a:tr>
              <a:tr h="22358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3017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63.2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24.5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94.1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64.4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54.9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72.5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639170"/>
                  </a:ext>
                </a:extLst>
              </a:tr>
              <a:tr h="213833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38.5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9540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810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53.7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144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30.9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589463"/>
                  </a:ext>
                </a:extLst>
              </a:tr>
              <a:tr h="214530">
                <a:tc>
                  <a:txBody>
                    <a:bodyPr/>
                    <a:lstStyle/>
                    <a:p>
                      <a:pPr marL="69215" marR="5778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Strožanac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9540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lnSpc>
                          <a:spcPts val="131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89.8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45.5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49.0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71.2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242748"/>
                  </a:ext>
                </a:extLst>
              </a:tr>
              <a:tr h="215923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16.6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3017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56.2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lnSpc>
                          <a:spcPts val="132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68.3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33.0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42.7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11.1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46.6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549076"/>
                  </a:ext>
                </a:extLst>
              </a:tr>
              <a:tr h="19851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705" marR="4445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PD5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4775" marR="133985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9540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2875" marR="79375" algn="ctr">
                        <a:lnSpc>
                          <a:spcPts val="1325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19.7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5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6360" marR="108585" algn="ctr">
                        <a:lnSpc>
                          <a:spcPts val="125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73.6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1285" marR="108585" algn="ctr">
                        <a:lnSpc>
                          <a:spcPts val="125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25.5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125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43.3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4460" marR="132715" algn="ctr">
                        <a:lnSpc>
                          <a:spcPts val="125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11.2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9860" marR="128270" algn="ctr">
                        <a:lnSpc>
                          <a:spcPts val="125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40.8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44642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73909023-5637-125A-E9A0-0C7C32B2B695}"/>
              </a:ext>
            </a:extLst>
          </p:cNvPr>
          <p:cNvSpPr txBox="1"/>
          <p:nvPr/>
        </p:nvSpPr>
        <p:spPr>
          <a:xfrm>
            <a:off x="2828923" y="1608772"/>
            <a:ext cx="67151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82980" marR="629285" algn="just">
              <a:spcBef>
                <a:spcPts val="185"/>
              </a:spcBef>
              <a:spcAft>
                <a:spcPts val="2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Supplementary</a:t>
            </a:r>
            <a:r>
              <a:rPr lang="en-US" sz="18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Table</a:t>
            </a:r>
            <a:r>
              <a:rPr lang="en-US" sz="18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2:</a:t>
            </a:r>
            <a:r>
              <a:rPr lang="en-US" sz="1800" b="1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Sand, silt and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clay percentages and</a:t>
            </a:r>
            <a:r>
              <a:rPr lang="en-US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contaminant values at</a:t>
            </a:r>
            <a:r>
              <a:rPr lang="en-US" sz="1800" spc="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five</a:t>
            </a:r>
            <a:r>
              <a:rPr lang="en-US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sampling</a:t>
            </a:r>
            <a:r>
              <a:rPr lang="en-US" sz="1800" spc="-2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stations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each</a:t>
            </a:r>
            <a:r>
              <a:rPr lang="en-US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marina.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14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304</Words>
  <Application>Microsoft Office PowerPoint</Application>
  <PresentationFormat>Widescreen</PresentationFormat>
  <Paragraphs>195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Milena Menna</dc:creator>
  <cp:lastModifiedBy>Milena Menna</cp:lastModifiedBy>
  <cp:revision>2</cp:revision>
  <dcterms:created xsi:type="dcterms:W3CDTF">2024-09-13T09:04:39Z</dcterms:created>
  <dcterms:modified xsi:type="dcterms:W3CDTF">2024-09-13T09:11:13Z</dcterms:modified>
</cp:coreProperties>
</file>